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Inter"/>
      <p:regular r:id="rId20"/>
      <p:bold r:id="rId21"/>
    </p:embeddedFont>
    <p:embeddedFont>
      <p:font typeface="Inter ExtraBold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20">
          <p15:clr>
            <a:srgbClr val="9AA0A6"/>
          </p15:clr>
        </p15:guide>
        <p15:guide id="2" pos="4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0"/>
        <p:guide pos="49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-regular.fntdata"/><Relationship Id="rId11" Type="http://schemas.openxmlformats.org/officeDocument/2006/relationships/slide" Target="slides/slide6.xml"/><Relationship Id="rId22" Type="http://schemas.openxmlformats.org/officeDocument/2006/relationships/font" Target="fonts/InterExtraBold-bold.fntdata"/><Relationship Id="rId10" Type="http://schemas.openxmlformats.org/officeDocument/2006/relationships/slide" Target="slides/slide5.xml"/><Relationship Id="rId21" Type="http://schemas.openxmlformats.org/officeDocument/2006/relationships/font" Target="fonts/Inter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caa49c05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caa49c05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6c721a620e7d35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66c721a620e7d35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df7ed07954b366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df7ed07954b36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df7ed07954b366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df7ed07954b366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571573c5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571573c5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574feaa2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574feaa2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546006a4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546006a4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fe8e9007d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fe8e9007d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546006a46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546006a46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546006a46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546006a46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546006a46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546006a46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5606b0528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5606b0528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5606b0528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5606b0528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6c721a620e7d35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6c721a620e7d35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/>
          <p:nvPr/>
        </p:nvSpPr>
        <p:spPr>
          <a:xfrm>
            <a:off x="0" y="0"/>
            <a:ext cx="165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" name="Google Shape;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217891" y="350528"/>
            <a:ext cx="610273" cy="10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3765" y="4712565"/>
            <a:ext cx="611200" cy="2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73777" y="4640731"/>
            <a:ext cx="611202" cy="348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0">
  <p:cSld name="CUSTOM_9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1"/>
          <p:cNvSpPr/>
          <p:nvPr/>
        </p:nvSpPr>
        <p:spPr>
          <a:xfrm>
            <a:off x="0" y="0"/>
            <a:ext cx="165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217903" y="350528"/>
            <a:ext cx="610273" cy="10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73776" y="4640736"/>
            <a:ext cx="611202" cy="348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1">
    <p:bg>
      <p:bgPr>
        <a:solidFill>
          <a:srgbClr val="3AECBA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/>
          <p:nvPr/>
        </p:nvSpPr>
        <p:spPr>
          <a:xfrm>
            <a:off x="0" y="0"/>
            <a:ext cx="165000" cy="5143500"/>
          </a:xfrm>
          <a:prstGeom prst="rect">
            <a:avLst/>
          </a:prstGeom>
          <a:solidFill>
            <a:srgbClr val="3E3E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" name="Google Shape;5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-217891" y="350528"/>
            <a:ext cx="610273" cy="10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3777" y="4640731"/>
            <a:ext cx="611202" cy="348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4">
  <p:cSld name="CUSTOM_3">
    <p:bg>
      <p:bgPr>
        <a:solidFill>
          <a:srgbClr val="3E3E3E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/>
          <p:nvPr/>
        </p:nvSpPr>
        <p:spPr>
          <a:xfrm>
            <a:off x="0" y="0"/>
            <a:ext cx="165300" cy="51435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-217891" y="350528"/>
            <a:ext cx="610273" cy="10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3776" y="4640736"/>
            <a:ext cx="611202" cy="348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5">
  <p:cSld name="CUSTOM_4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0" y="0"/>
            <a:ext cx="165000" cy="5143500"/>
          </a:xfrm>
          <a:prstGeom prst="rect">
            <a:avLst/>
          </a:prstGeom>
          <a:solidFill>
            <a:srgbClr val="3AEC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-217903" y="350528"/>
            <a:ext cx="610273" cy="10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3777" y="4640731"/>
            <a:ext cx="611202" cy="348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 1">
  <p:cSld name="CUSTOM_13">
    <p:bg>
      <p:bgPr>
        <a:solidFill>
          <a:srgbClr val="3AECBA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0" y="0"/>
            <a:ext cx="165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-217891" y="350528"/>
            <a:ext cx="610273" cy="10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3776" y="4640736"/>
            <a:ext cx="611202" cy="348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6">
  <p:cSld name="CUSTOM_5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" y="-8"/>
            <a:ext cx="9144000" cy="514351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/>
          <p:nvPr/>
        </p:nvSpPr>
        <p:spPr>
          <a:xfrm>
            <a:off x="0" y="0"/>
            <a:ext cx="165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" name="Google Shape;1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217903" y="350528"/>
            <a:ext cx="610273" cy="10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73776" y="4640736"/>
            <a:ext cx="611202" cy="348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/>
          <p:nvPr/>
        </p:nvSpPr>
        <p:spPr>
          <a:xfrm>
            <a:off x="0" y="0"/>
            <a:ext cx="165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" name="Google Shape;2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217903" y="350528"/>
            <a:ext cx="610273" cy="10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73776" y="4640736"/>
            <a:ext cx="611202" cy="348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8"/>
            <a:ext cx="9144000" cy="514351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65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" name="Google Shape;2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217903" y="350528"/>
            <a:ext cx="610273" cy="10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73776" y="4640736"/>
            <a:ext cx="611202" cy="348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" y="-8"/>
            <a:ext cx="9144000" cy="514351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/>
          <p:nvPr/>
        </p:nvSpPr>
        <p:spPr>
          <a:xfrm>
            <a:off x="0" y="0"/>
            <a:ext cx="165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" name="Google Shape;3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217903" y="350528"/>
            <a:ext cx="610273" cy="10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73776" y="4640736"/>
            <a:ext cx="611202" cy="348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7">
  <p:cSld name="CUSTOM_6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/>
          <p:nvPr/>
        </p:nvSpPr>
        <p:spPr>
          <a:xfrm>
            <a:off x="0" y="0"/>
            <a:ext cx="165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" name="Google Shape;3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217903" y="350528"/>
            <a:ext cx="610273" cy="10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73776" y="4640736"/>
            <a:ext cx="611202" cy="348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8">
  <p:cSld name="CUSTOM_7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/>
          <p:nvPr/>
        </p:nvSpPr>
        <p:spPr>
          <a:xfrm>
            <a:off x="0" y="0"/>
            <a:ext cx="165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217903" y="350528"/>
            <a:ext cx="610273" cy="10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73776" y="4640736"/>
            <a:ext cx="611202" cy="348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1">
  <p:cSld name="CUSTOM_10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9"/>
          <p:cNvSpPr/>
          <p:nvPr/>
        </p:nvSpPr>
        <p:spPr>
          <a:xfrm>
            <a:off x="0" y="0"/>
            <a:ext cx="165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" name="Google Shape;4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217903" y="350528"/>
            <a:ext cx="610273" cy="10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73776" y="4640736"/>
            <a:ext cx="611202" cy="348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9">
  <p:cSld name="CUSTOM_8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/>
          <p:nvPr/>
        </p:nvSpPr>
        <p:spPr>
          <a:xfrm>
            <a:off x="0" y="0"/>
            <a:ext cx="165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" name="Google Shape;5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217903" y="350528"/>
            <a:ext cx="610273" cy="10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73776" y="4640736"/>
            <a:ext cx="611202" cy="348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18.png"/><Relationship Id="rId5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5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Relationship Id="rId5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925" y="3306700"/>
            <a:ext cx="4680100" cy="17115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442600" y="1877725"/>
            <a:ext cx="3819600" cy="1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Programa</a:t>
            </a:r>
            <a:endParaRPr sz="4000">
              <a:solidFill>
                <a:schemeClr val="l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000">
                <a:solidFill>
                  <a:srgbClr val="3E3E3E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Data </a:t>
            </a:r>
            <a:r>
              <a:rPr lang="es-419" sz="4000">
                <a:solidFill>
                  <a:srgbClr val="3E3E3E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Scientist</a:t>
            </a:r>
            <a:endParaRPr sz="4000">
              <a:solidFill>
                <a:srgbClr val="3E3E3E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/>
        </p:nvSpPr>
        <p:spPr>
          <a:xfrm>
            <a:off x="1882650" y="481794"/>
            <a:ext cx="53787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3100">
                <a:solidFill>
                  <a:srgbClr val="F8F9FA"/>
                </a:solidFill>
                <a:latin typeface="Inter"/>
                <a:ea typeface="Inter"/>
                <a:cs typeface="Inter"/>
                <a:sym typeface="Inter"/>
              </a:rPr>
              <a:t>XGBOOST </a:t>
            </a:r>
            <a:endParaRPr sz="3100">
              <a:solidFill>
                <a:srgbClr val="F8F9F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4" name="Google Shape;144;p25"/>
          <p:cNvSpPr txBox="1"/>
          <p:nvPr/>
        </p:nvSpPr>
        <p:spPr>
          <a:xfrm>
            <a:off x="508325" y="1986900"/>
            <a:ext cx="3819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FFFFF"/>
                </a:solidFill>
              </a:rPr>
              <a:t>Después por recomendación de mi PM  Arturo Tellez,  investigue </a:t>
            </a:r>
            <a:r>
              <a:rPr lang="es-419" sz="1600">
                <a:solidFill>
                  <a:srgbClr val="FFFFFF"/>
                </a:solidFill>
              </a:rPr>
              <a:t>cómo</a:t>
            </a:r>
            <a:r>
              <a:rPr lang="es-419" sz="1600">
                <a:solidFill>
                  <a:srgbClr val="FFFFFF"/>
                </a:solidFill>
              </a:rPr>
              <a:t> implementar el modelo de XGBOOST y entrené varios modelos.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9931" y="1999363"/>
            <a:ext cx="3934026" cy="114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/>
        </p:nvSpPr>
        <p:spPr>
          <a:xfrm>
            <a:off x="508325" y="3426150"/>
            <a:ext cx="4650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rgbClr val="F8F9FA"/>
                </a:solidFill>
              </a:rPr>
              <a:t>Mejor score obtenido:  0.68315</a:t>
            </a:r>
            <a:endParaRPr sz="1700">
              <a:solidFill>
                <a:srgbClr val="F8F9FA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/>
        </p:nvSpPr>
        <p:spPr>
          <a:xfrm>
            <a:off x="1882650" y="481794"/>
            <a:ext cx="53787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3100">
                <a:solidFill>
                  <a:srgbClr val="F8F9FA"/>
                </a:solidFill>
                <a:latin typeface="Inter"/>
                <a:ea typeface="Inter"/>
                <a:cs typeface="Inter"/>
                <a:sym typeface="Inter"/>
              </a:rPr>
              <a:t>Tensor flow (Keras)</a:t>
            </a:r>
            <a:endParaRPr sz="3100">
              <a:solidFill>
                <a:srgbClr val="F8F9F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508325" y="1650950"/>
            <a:ext cx="39816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FFFFF"/>
                </a:solidFill>
              </a:rPr>
              <a:t>Por último, decidí utilizar redes neuronales, una poderosa técnica de aprendizaje profundo. 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488" y="2681350"/>
            <a:ext cx="1903275" cy="142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6"/>
          <p:cNvSpPr txBox="1"/>
          <p:nvPr/>
        </p:nvSpPr>
        <p:spPr>
          <a:xfrm>
            <a:off x="883625" y="4307900"/>
            <a:ext cx="3231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rgbClr val="F8F9FA"/>
                </a:solidFill>
              </a:rPr>
              <a:t>Mejor score obtenido:  0.66982</a:t>
            </a:r>
            <a:endParaRPr sz="1700">
              <a:solidFill>
                <a:srgbClr val="F8F9FA"/>
              </a:solidFill>
            </a:endParaRPr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9928" y="2085880"/>
            <a:ext cx="4264250" cy="19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/>
        </p:nvSpPr>
        <p:spPr>
          <a:xfrm>
            <a:off x="1882650" y="-42606"/>
            <a:ext cx="53787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2800">
                <a:solidFill>
                  <a:srgbClr val="F8F9FA"/>
                </a:solidFill>
                <a:latin typeface="Inter"/>
                <a:ea typeface="Inter"/>
                <a:cs typeface="Inter"/>
                <a:sym typeface="Inter"/>
              </a:rPr>
              <a:t>Conclusiones</a:t>
            </a:r>
            <a:r>
              <a:rPr b="1" lang="es-419" sz="3100">
                <a:solidFill>
                  <a:srgbClr val="F8F9FA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3100">
              <a:solidFill>
                <a:srgbClr val="F8F9F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1" name="Google Shape;161;p27"/>
          <p:cNvSpPr txBox="1"/>
          <p:nvPr/>
        </p:nvSpPr>
        <p:spPr>
          <a:xfrm>
            <a:off x="409750" y="1617450"/>
            <a:ext cx="832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2" name="Google Shape;162;p27"/>
          <p:cNvSpPr txBox="1"/>
          <p:nvPr/>
        </p:nvSpPr>
        <p:spPr>
          <a:xfrm>
            <a:off x="569375" y="3252800"/>
            <a:ext cx="3449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rgbClr val="F8F9FA"/>
                </a:solidFill>
              </a:rPr>
              <a:t>Mejor score obtenido:  0.68315</a:t>
            </a:r>
            <a:endParaRPr sz="2400">
              <a:solidFill>
                <a:srgbClr val="F8F9FA"/>
              </a:solidFill>
            </a:endParaRPr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450" y="2329002"/>
            <a:ext cx="2844933" cy="82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9000" y="619200"/>
            <a:ext cx="1709825" cy="170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1675" y="1217050"/>
            <a:ext cx="4387676" cy="270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/>
        </p:nvSpPr>
        <p:spPr>
          <a:xfrm>
            <a:off x="1473825" y="481800"/>
            <a:ext cx="59151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3100">
                <a:solidFill>
                  <a:srgbClr val="F8F9FA"/>
                </a:solidFill>
                <a:latin typeface="Inter"/>
                <a:ea typeface="Inter"/>
                <a:cs typeface="Inter"/>
                <a:sym typeface="Inter"/>
              </a:rPr>
              <a:t>Link para descargar proyecto </a:t>
            </a:r>
            <a:endParaRPr sz="3100">
              <a:solidFill>
                <a:srgbClr val="F8F9F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1" name="Google Shape;171;p28"/>
          <p:cNvSpPr txBox="1"/>
          <p:nvPr/>
        </p:nvSpPr>
        <p:spPr>
          <a:xfrm>
            <a:off x="1139325" y="1440625"/>
            <a:ext cx="658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8F9FA"/>
                </a:solidFill>
              </a:rPr>
              <a:t>ricardo.garza.ortiz@gmail.com</a:t>
            </a:r>
            <a:endParaRPr sz="1800">
              <a:solidFill>
                <a:srgbClr val="F8F9FA"/>
              </a:solidFill>
            </a:endParaRPr>
          </a:p>
        </p:txBody>
      </p:sp>
      <p:sp>
        <p:nvSpPr>
          <p:cNvPr id="172" name="Google Shape;172;p28"/>
          <p:cNvSpPr txBox="1"/>
          <p:nvPr/>
        </p:nvSpPr>
        <p:spPr>
          <a:xfrm>
            <a:off x="1139325" y="2199350"/>
            <a:ext cx="658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8F9FA"/>
                </a:solidFill>
              </a:rPr>
              <a:t>https://drive.google.com/drive/folders/1ZDv7KorVPPGFuuMSsHxAx-ppEMldb3Il?usp=sharing</a:t>
            </a:r>
            <a:endParaRPr sz="1800">
              <a:solidFill>
                <a:srgbClr val="F8F9FA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225" y="250275"/>
            <a:ext cx="7793527" cy="287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9475" y="3467838"/>
            <a:ext cx="228600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8988" y="4176075"/>
            <a:ext cx="2466975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/>
        </p:nvSpPr>
        <p:spPr>
          <a:xfrm>
            <a:off x="509700" y="2002200"/>
            <a:ext cx="8124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3400">
                <a:solidFill>
                  <a:srgbClr val="F8F9FA"/>
                </a:solidFill>
                <a:latin typeface="Inter"/>
                <a:ea typeface="Inter"/>
                <a:cs typeface="Inter"/>
                <a:sym typeface="Inter"/>
              </a:rPr>
              <a:t>Cálculo</a:t>
            </a:r>
            <a:r>
              <a:rPr b="1" lang="es-419" sz="3400">
                <a:solidFill>
                  <a:srgbClr val="F8F9FA"/>
                </a:solidFill>
                <a:latin typeface="Inter"/>
                <a:ea typeface="Inter"/>
                <a:cs typeface="Inter"/>
                <a:sym typeface="Inter"/>
              </a:rPr>
              <a:t> de Riesgo Crediticio con ML</a:t>
            </a:r>
            <a:endParaRPr sz="3400">
              <a:solidFill>
                <a:srgbClr val="F8F9FA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/>
        </p:nvSpPr>
        <p:spPr>
          <a:xfrm>
            <a:off x="437300" y="133825"/>
            <a:ext cx="812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2800">
                <a:solidFill>
                  <a:srgbClr val="F8F9FA"/>
                </a:solidFill>
                <a:latin typeface="Inter"/>
                <a:ea typeface="Inter"/>
                <a:cs typeface="Inter"/>
                <a:sym typeface="Inter"/>
              </a:rPr>
              <a:t>Introducción</a:t>
            </a:r>
            <a:endParaRPr sz="2800">
              <a:solidFill>
                <a:srgbClr val="F8F9F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9" name="Google Shape;89;p18"/>
          <p:cNvSpPr txBox="1"/>
          <p:nvPr/>
        </p:nvSpPr>
        <p:spPr>
          <a:xfrm>
            <a:off x="787100" y="1033925"/>
            <a:ext cx="3452100" cy="1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F8F9FA"/>
                </a:solidFill>
                <a:highlight>
                  <a:schemeClr val="dk1"/>
                </a:highlight>
                <a:latin typeface="Inter"/>
                <a:ea typeface="Inter"/>
                <a:cs typeface="Inter"/>
                <a:sym typeface="Inter"/>
              </a:rPr>
              <a:t>Las instituciones financieras pierden una gran cantidad de dinero anualmente por créditos que los clientes dejan de pagar.</a:t>
            </a:r>
            <a:endParaRPr sz="1600">
              <a:solidFill>
                <a:srgbClr val="F8F9FA"/>
              </a:solidFill>
              <a:highlight>
                <a:schemeClr val="dk1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74151"/>
              </a:solidFill>
              <a:highlight>
                <a:srgbClr val="F7F7F8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E3E3E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8F9F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625" y="2920525"/>
            <a:ext cx="2087926" cy="153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4975" y="1555044"/>
            <a:ext cx="3452100" cy="2322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/>
        </p:nvSpPr>
        <p:spPr>
          <a:xfrm>
            <a:off x="437300" y="363900"/>
            <a:ext cx="812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2800">
                <a:solidFill>
                  <a:srgbClr val="F8F9FA"/>
                </a:solidFill>
                <a:latin typeface="Inter"/>
                <a:ea typeface="Inter"/>
                <a:cs typeface="Inter"/>
                <a:sym typeface="Inter"/>
              </a:rPr>
              <a:t>Objetivo del proyecto</a:t>
            </a:r>
            <a:endParaRPr sz="2800">
              <a:solidFill>
                <a:srgbClr val="F8F9F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7" name="Google Shape;97;p19"/>
          <p:cNvSpPr txBox="1"/>
          <p:nvPr/>
        </p:nvSpPr>
        <p:spPr>
          <a:xfrm>
            <a:off x="876425" y="1279525"/>
            <a:ext cx="2919000" cy="27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lt1"/>
                </a:solidFill>
                <a:highlight>
                  <a:schemeClr val="dk1"/>
                </a:highlight>
                <a:latin typeface="Inter"/>
                <a:ea typeface="Inter"/>
                <a:cs typeface="Inter"/>
                <a:sym typeface="Inter"/>
              </a:rPr>
              <a:t>El objetivo de este proyecto es crear un modelo de machine learning que prediga </a:t>
            </a:r>
            <a:r>
              <a:rPr lang="es-419" sz="1600">
                <a:solidFill>
                  <a:schemeClr val="lt1"/>
                </a:solidFill>
                <a:highlight>
                  <a:schemeClr val="dk1"/>
                </a:highlight>
                <a:latin typeface="Inter"/>
                <a:ea typeface="Inter"/>
                <a:cs typeface="Inter"/>
                <a:sym typeface="Inter"/>
              </a:rPr>
              <a:t>cuál</a:t>
            </a:r>
            <a:r>
              <a:rPr lang="es-419" sz="1600">
                <a:solidFill>
                  <a:schemeClr val="lt1"/>
                </a:solidFill>
                <a:highlight>
                  <a:schemeClr val="dk1"/>
                </a:highlight>
                <a:latin typeface="Inter"/>
                <a:ea typeface="Inter"/>
                <a:cs typeface="Inter"/>
                <a:sym typeface="Inter"/>
              </a:rPr>
              <a:t> es la  probabilidad de que un cliente no pague el </a:t>
            </a:r>
            <a:r>
              <a:rPr lang="es-419" sz="1600">
                <a:solidFill>
                  <a:schemeClr val="lt1"/>
                </a:solidFill>
                <a:highlight>
                  <a:schemeClr val="dk1"/>
                </a:highlight>
                <a:latin typeface="Inter"/>
                <a:ea typeface="Inter"/>
                <a:cs typeface="Inter"/>
                <a:sym typeface="Inter"/>
              </a:rPr>
              <a:t>crédito para implementarlo como un proceso adicional.</a:t>
            </a:r>
            <a:endParaRPr sz="2000">
              <a:solidFill>
                <a:schemeClr val="lt1"/>
              </a:solidFill>
              <a:highlight>
                <a:schemeClr val="dk1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E3E3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5650" y="1279525"/>
            <a:ext cx="26384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1524" y="2919600"/>
            <a:ext cx="1539799" cy="1632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/>
        </p:nvSpPr>
        <p:spPr>
          <a:xfrm>
            <a:off x="509700" y="363900"/>
            <a:ext cx="812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2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Métrica</a:t>
            </a:r>
            <a:r>
              <a:rPr b="1" lang="es-419" sz="2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utilizada para evaluar los modelos </a:t>
            </a:r>
            <a:endParaRPr sz="2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509700" y="1992863"/>
            <a:ext cx="3195300" cy="15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8F9FA"/>
                </a:solidFill>
                <a:highlight>
                  <a:schemeClr val="dk1"/>
                </a:highlight>
                <a:latin typeface="Inter"/>
                <a:ea typeface="Inter"/>
                <a:cs typeface="Inter"/>
                <a:sym typeface="Inter"/>
              </a:rPr>
              <a:t>La </a:t>
            </a:r>
            <a:r>
              <a:rPr lang="es-419" sz="1600">
                <a:solidFill>
                  <a:srgbClr val="F8F9FA"/>
                </a:solidFill>
                <a:highlight>
                  <a:schemeClr val="dk1"/>
                </a:highlight>
                <a:latin typeface="Inter"/>
                <a:ea typeface="Inter"/>
                <a:cs typeface="Inter"/>
                <a:sym typeface="Inter"/>
              </a:rPr>
              <a:t>métrica</a:t>
            </a:r>
            <a:r>
              <a:rPr lang="es-419" sz="1600">
                <a:solidFill>
                  <a:srgbClr val="F8F9FA"/>
                </a:solidFill>
                <a:highlight>
                  <a:schemeClr val="dk1"/>
                </a:highlight>
                <a:latin typeface="Inter"/>
                <a:ea typeface="Inter"/>
                <a:cs typeface="Inter"/>
                <a:sym typeface="Inter"/>
              </a:rPr>
              <a:t> que se </a:t>
            </a:r>
            <a:r>
              <a:rPr lang="es-419" sz="1600">
                <a:solidFill>
                  <a:srgbClr val="F8F9FA"/>
                </a:solidFill>
                <a:highlight>
                  <a:schemeClr val="dk1"/>
                </a:highlight>
                <a:latin typeface="Inter"/>
                <a:ea typeface="Inter"/>
                <a:cs typeface="Inter"/>
                <a:sym typeface="Inter"/>
              </a:rPr>
              <a:t>utilizó</a:t>
            </a:r>
            <a:r>
              <a:rPr lang="es-419" sz="1600">
                <a:solidFill>
                  <a:srgbClr val="F8F9FA"/>
                </a:solidFill>
                <a:highlight>
                  <a:schemeClr val="dk1"/>
                </a:highlight>
                <a:latin typeface="Inter"/>
                <a:ea typeface="Inter"/>
                <a:cs typeface="Inter"/>
                <a:sym typeface="Inter"/>
              </a:rPr>
              <a:t> para evaluar los modelos es el </a:t>
            </a:r>
            <a:r>
              <a:rPr lang="es-419" sz="1600">
                <a:solidFill>
                  <a:srgbClr val="F8F9FA"/>
                </a:solidFill>
                <a:highlight>
                  <a:schemeClr val="dk1"/>
                </a:highlight>
                <a:latin typeface="Inter"/>
                <a:ea typeface="Inter"/>
                <a:cs typeface="Inter"/>
                <a:sym typeface="Inter"/>
              </a:rPr>
              <a:t>área</a:t>
            </a:r>
            <a:r>
              <a:rPr lang="es-419" sz="1600">
                <a:solidFill>
                  <a:srgbClr val="F8F9FA"/>
                </a:solidFill>
                <a:highlight>
                  <a:schemeClr val="dk1"/>
                </a:highlight>
                <a:latin typeface="Inter"/>
                <a:ea typeface="Inter"/>
                <a:cs typeface="Inter"/>
                <a:sym typeface="Inter"/>
              </a:rPr>
              <a:t> bajo la curva ROC.</a:t>
            </a:r>
            <a:endParaRPr sz="1600">
              <a:solidFill>
                <a:srgbClr val="F8F9FA"/>
              </a:solidFill>
              <a:highlight>
                <a:schemeClr val="dk1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3E3E3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2475" y="1086825"/>
            <a:ext cx="3917118" cy="3920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4350" y="3440363"/>
            <a:ext cx="228600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3863" y="4237725"/>
            <a:ext cx="2466975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/>
        </p:nvSpPr>
        <p:spPr>
          <a:xfrm>
            <a:off x="509700" y="133850"/>
            <a:ext cx="8124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3100">
                <a:solidFill>
                  <a:srgbClr val="F8F9FA"/>
                </a:solidFill>
                <a:latin typeface="Inter"/>
                <a:ea typeface="Inter"/>
                <a:cs typeface="Inter"/>
                <a:sym typeface="Inter"/>
              </a:rPr>
              <a:t>Presentación</a:t>
            </a:r>
            <a:r>
              <a:rPr b="1" lang="es-419" sz="3100">
                <a:solidFill>
                  <a:srgbClr val="F8F9FA"/>
                </a:solidFill>
                <a:latin typeface="Inter"/>
                <a:ea typeface="Inter"/>
                <a:cs typeface="Inter"/>
                <a:sym typeface="Inter"/>
              </a:rPr>
              <a:t> de los datos</a:t>
            </a:r>
            <a:endParaRPr sz="3100">
              <a:solidFill>
                <a:srgbClr val="F8F9F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225" y="894225"/>
            <a:ext cx="6201550" cy="398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/>
        </p:nvSpPr>
        <p:spPr>
          <a:xfrm>
            <a:off x="509700" y="133850"/>
            <a:ext cx="8124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3100">
                <a:solidFill>
                  <a:srgbClr val="F8F9FA"/>
                </a:solidFill>
                <a:latin typeface="Inter"/>
                <a:ea typeface="Inter"/>
                <a:cs typeface="Inter"/>
                <a:sym typeface="Inter"/>
              </a:rPr>
              <a:t>Limpieza de los datos</a:t>
            </a:r>
            <a:endParaRPr sz="3100">
              <a:solidFill>
                <a:srgbClr val="F8F9F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0" name="Google Shape;120;p22"/>
          <p:cNvSpPr txBox="1"/>
          <p:nvPr/>
        </p:nvSpPr>
        <p:spPr>
          <a:xfrm>
            <a:off x="975000" y="1401900"/>
            <a:ext cx="30237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s-419" sz="1600">
                <a:solidFill>
                  <a:schemeClr val="lt1"/>
                </a:solidFill>
              </a:rPr>
              <a:t>Valores nulos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s-419" sz="1600">
                <a:solidFill>
                  <a:schemeClr val="lt1"/>
                </a:solidFill>
              </a:rPr>
              <a:t>Clasificación</a:t>
            </a:r>
            <a:r>
              <a:rPr lang="es-419" sz="1600">
                <a:solidFill>
                  <a:schemeClr val="lt1"/>
                </a:solidFill>
              </a:rPr>
              <a:t> de variables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s-419" sz="1600">
                <a:solidFill>
                  <a:schemeClr val="lt1"/>
                </a:solidFill>
              </a:rPr>
              <a:t>Categóricas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s-419" sz="1600">
                <a:solidFill>
                  <a:schemeClr val="lt1"/>
                </a:solidFill>
              </a:rPr>
              <a:t>Ordinales 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s-419" sz="1600">
                <a:solidFill>
                  <a:schemeClr val="lt1"/>
                </a:solidFill>
              </a:rPr>
              <a:t>Numéricas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s-419" sz="1600">
                <a:solidFill>
                  <a:schemeClr val="lt1"/>
                </a:solidFill>
              </a:rPr>
              <a:t>Separe el Dataset en train y test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s-419" sz="1600">
                <a:solidFill>
                  <a:schemeClr val="lt1"/>
                </a:solidFill>
              </a:rPr>
              <a:t>Oversampling (SMOTE)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975" y="1366200"/>
            <a:ext cx="3381325" cy="2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/>
        </p:nvSpPr>
        <p:spPr>
          <a:xfrm>
            <a:off x="1882650" y="446075"/>
            <a:ext cx="53787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3100">
                <a:solidFill>
                  <a:srgbClr val="F8F9FA"/>
                </a:solidFill>
                <a:latin typeface="Inter"/>
                <a:ea typeface="Inter"/>
                <a:cs typeface="Inter"/>
                <a:sym typeface="Inter"/>
              </a:rPr>
              <a:t>Entrenamiento de modelos</a:t>
            </a:r>
            <a:endParaRPr sz="3100">
              <a:solidFill>
                <a:srgbClr val="F8F9F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7" name="Google Shape;127;p23"/>
          <p:cNvSpPr txBox="1"/>
          <p:nvPr/>
        </p:nvSpPr>
        <p:spPr>
          <a:xfrm>
            <a:off x="1155775" y="1566225"/>
            <a:ext cx="3500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1"/>
                </a:solidFill>
                <a:highlight>
                  <a:schemeClr val="lt1"/>
                </a:highlight>
                <a:latin typeface="Inter"/>
                <a:ea typeface="Inter"/>
                <a:cs typeface="Inter"/>
                <a:sym typeface="Inter"/>
              </a:rPr>
              <a:t>REGRESION LOGISTICA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5875" y="1517413"/>
            <a:ext cx="4067877" cy="229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5775" y="2340113"/>
            <a:ext cx="2221701" cy="6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6724" y="3278325"/>
            <a:ext cx="1539799" cy="1632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/>
        </p:nvSpPr>
        <p:spPr>
          <a:xfrm>
            <a:off x="1882650" y="481794"/>
            <a:ext cx="53787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3100">
                <a:solidFill>
                  <a:srgbClr val="F8F9FA"/>
                </a:solidFill>
                <a:latin typeface="Inter"/>
                <a:ea typeface="Inter"/>
                <a:cs typeface="Inter"/>
                <a:sym typeface="Inter"/>
              </a:rPr>
              <a:t>Regresión logística </a:t>
            </a:r>
            <a:endParaRPr sz="3100">
              <a:solidFill>
                <a:srgbClr val="F8F9F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6" name="Google Shape;136;p24"/>
          <p:cNvSpPr txBox="1"/>
          <p:nvPr/>
        </p:nvSpPr>
        <p:spPr>
          <a:xfrm>
            <a:off x="508325" y="1949988"/>
            <a:ext cx="3702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FFFFF"/>
                </a:solidFill>
              </a:rPr>
              <a:t>El primer modelo que probé fue el de regresión logística por qué en mi opinión es  fácil de implementar y se </a:t>
            </a:r>
            <a:r>
              <a:rPr lang="es-419" sz="1600">
                <a:solidFill>
                  <a:srgbClr val="FFFFFF"/>
                </a:solidFill>
              </a:rPr>
              <a:t>adapta bien</a:t>
            </a:r>
            <a:r>
              <a:rPr lang="es-419" sz="1600">
                <a:solidFill>
                  <a:srgbClr val="FFFFFF"/>
                </a:solidFill>
              </a:rPr>
              <a:t> a los datos contenidos en el proyecto.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8938" y="1364324"/>
            <a:ext cx="3924150" cy="241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 txBox="1"/>
          <p:nvPr/>
        </p:nvSpPr>
        <p:spPr>
          <a:xfrm>
            <a:off x="508325" y="3779175"/>
            <a:ext cx="4650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rgbClr val="F8F9FA"/>
                </a:solidFill>
              </a:rPr>
              <a:t>Mejor score obtenido:  0.68007</a:t>
            </a:r>
            <a:endParaRPr sz="1700">
              <a:solidFill>
                <a:srgbClr val="F8F9FA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